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06" r:id="rId2"/>
    <p:sldId id="442" r:id="rId3"/>
    <p:sldId id="337" r:id="rId4"/>
    <p:sldId id="276" r:id="rId5"/>
    <p:sldId id="432" r:id="rId6"/>
    <p:sldId id="433" r:id="rId7"/>
    <p:sldId id="431" r:id="rId8"/>
    <p:sldId id="277" r:id="rId9"/>
    <p:sldId id="304" r:id="rId10"/>
    <p:sldId id="373" r:id="rId11"/>
    <p:sldId id="374" r:id="rId12"/>
    <p:sldId id="375" r:id="rId13"/>
    <p:sldId id="412" r:id="rId14"/>
    <p:sldId id="396" r:id="rId15"/>
    <p:sldId id="398" r:id="rId16"/>
    <p:sldId id="463" r:id="rId17"/>
    <p:sldId id="435" r:id="rId18"/>
    <p:sldId id="436" r:id="rId19"/>
    <p:sldId id="464" r:id="rId20"/>
    <p:sldId id="437" r:id="rId21"/>
    <p:sldId id="448" r:id="rId22"/>
    <p:sldId id="461" r:id="rId23"/>
    <p:sldId id="462" r:id="rId24"/>
    <p:sldId id="413" r:id="rId25"/>
    <p:sldId id="310" r:id="rId26"/>
    <p:sldId id="311" r:id="rId27"/>
    <p:sldId id="367" r:id="rId28"/>
    <p:sldId id="312" r:id="rId29"/>
    <p:sldId id="365" r:id="rId30"/>
    <p:sldId id="364" r:id="rId31"/>
    <p:sldId id="366" r:id="rId32"/>
    <p:sldId id="449" r:id="rId33"/>
    <p:sldId id="450" r:id="rId34"/>
    <p:sldId id="451" r:id="rId35"/>
    <p:sldId id="453" r:id="rId36"/>
    <p:sldId id="452" r:id="rId37"/>
    <p:sldId id="443" r:id="rId38"/>
    <p:sldId id="460" r:id="rId39"/>
    <p:sldId id="444" r:id="rId40"/>
    <p:sldId id="454" r:id="rId41"/>
    <p:sldId id="455" r:id="rId42"/>
    <p:sldId id="456" r:id="rId43"/>
    <p:sldId id="457" r:id="rId44"/>
    <p:sldId id="458" r:id="rId45"/>
    <p:sldId id="459" r:id="rId46"/>
    <p:sldId id="440" r:id="rId47"/>
    <p:sldId id="441" r:id="rId48"/>
    <p:sldId id="445" r:id="rId49"/>
    <p:sldId id="421" r:id="rId50"/>
    <p:sldId id="424" r:id="rId51"/>
    <p:sldId id="446" r:id="rId52"/>
    <p:sldId id="423" r:id="rId53"/>
    <p:sldId id="422" r:id="rId54"/>
    <p:sldId id="447" r:id="rId55"/>
    <p:sldId id="426" r:id="rId56"/>
    <p:sldId id="427" r:id="rId57"/>
    <p:sldId id="428" r:id="rId58"/>
    <p:sldId id="425" r:id="rId59"/>
  </p:sldIdLst>
  <p:sldSz cx="9144000" cy="6858000" type="screen4x3"/>
  <p:notesSz cx="7010400" cy="92964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CC33FDF-DD0A-4268-AF73-5ADC6DB87F7E}">
          <p14:sldIdLst>
            <p14:sldId id="306"/>
            <p14:sldId id="442"/>
            <p14:sldId id="337"/>
            <p14:sldId id="276"/>
            <p14:sldId id="432"/>
            <p14:sldId id="433"/>
            <p14:sldId id="431"/>
            <p14:sldId id="277"/>
            <p14:sldId id="304"/>
            <p14:sldId id="373"/>
            <p14:sldId id="374"/>
            <p14:sldId id="375"/>
            <p14:sldId id="412"/>
            <p14:sldId id="396"/>
            <p14:sldId id="398"/>
            <p14:sldId id="463"/>
            <p14:sldId id="435"/>
            <p14:sldId id="436"/>
            <p14:sldId id="464"/>
            <p14:sldId id="437"/>
            <p14:sldId id="448"/>
            <p14:sldId id="461"/>
            <p14:sldId id="462"/>
            <p14:sldId id="413"/>
            <p14:sldId id="310"/>
            <p14:sldId id="311"/>
            <p14:sldId id="367"/>
            <p14:sldId id="312"/>
            <p14:sldId id="365"/>
            <p14:sldId id="364"/>
            <p14:sldId id="366"/>
            <p14:sldId id="449"/>
            <p14:sldId id="450"/>
            <p14:sldId id="451"/>
            <p14:sldId id="453"/>
            <p14:sldId id="452"/>
            <p14:sldId id="443"/>
            <p14:sldId id="460"/>
            <p14:sldId id="444"/>
            <p14:sldId id="454"/>
            <p14:sldId id="455"/>
            <p14:sldId id="456"/>
            <p14:sldId id="457"/>
            <p14:sldId id="458"/>
            <p14:sldId id="459"/>
            <p14:sldId id="440"/>
            <p14:sldId id="441"/>
          </p14:sldIdLst>
        </p14:section>
        <p14:section name="Sección sin título" id="{DD6F73FD-C626-4420-8AD3-15E5E2968E00}">
          <p14:sldIdLst>
            <p14:sldId id="445"/>
            <p14:sldId id="421"/>
            <p14:sldId id="424"/>
            <p14:sldId id="446"/>
            <p14:sldId id="423"/>
            <p14:sldId id="422"/>
            <p14:sldId id="447"/>
            <p14:sldId id="426"/>
            <p14:sldId id="427"/>
            <p14:sldId id="428"/>
            <p14:sldId id="4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70" d="100"/>
          <a:sy n="70" d="100"/>
        </p:scale>
        <p:origin x="7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E6173-8DD2-4D0A-83E2-1BD3D088541C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848" y="4416426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3D6DD-C40E-462E-B776-92A956F154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164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D6DD-C40E-462E-B776-92A956F15418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D6DD-C40E-462E-B776-92A956F15418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5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D6DD-C40E-462E-B776-92A956F15418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5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D6DD-C40E-462E-B776-92A956F15418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90D2E75-FAA9-4C8C-B834-5A2A97FD9D37}" type="datetimeFigureOut">
              <a:rPr lang="es-AR" smtClean="0"/>
              <a:t>25/4/2018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8D0C493-5A27-4418-9F25-A5991C3D6A28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rans.com.a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texto"/>
          <p:cNvSpPr txBox="1">
            <a:spLocks/>
          </p:cNvSpPr>
          <p:nvPr/>
        </p:nvSpPr>
        <p:spPr>
          <a:xfrm>
            <a:off x="1259632" y="620689"/>
            <a:ext cx="641773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dirty="0" smtClean="0">
                <a:solidFill>
                  <a:schemeClr val="bg1"/>
                </a:solidFill>
              </a:rPr>
              <a:t>Asociación Civil del Transporte </a:t>
            </a:r>
            <a:endParaRPr lang="es-AR" sz="32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7228"/>
            <a:ext cx="1609950" cy="1267002"/>
          </a:xfrm>
          <a:prstGeom prst="rect">
            <a:avLst/>
          </a:prstGeom>
        </p:spPr>
      </p:pic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683568" y="1844824"/>
            <a:ext cx="7772400" cy="4320480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A.C.Trans </a:t>
            </a:r>
            <a: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ASOCIACION CIVIL DEL TRANSPORTE</a:t>
            </a:r>
            <a:b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COADMINISTRADOR Y AUDITOR DEL </a:t>
            </a:r>
            <a:r>
              <a:rPr lang="es-E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S.U.B.E</a:t>
            </a:r>
            <a:br>
              <a:rPr lang="es-E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ÚNICO DE BOLETO </a:t>
            </a:r>
            <a:b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ELECTRONICO</a:t>
            </a: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18440"/>
            <a:ext cx="1264651" cy="995258"/>
          </a:xfrm>
          <a:prstGeom prst="rect">
            <a:avLst/>
          </a:prstGeom>
        </p:spPr>
      </p:pic>
      <p:pic>
        <p:nvPicPr>
          <p:cNvPr id="7" name="Picture 2" descr="ISO -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65080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66" y="5704113"/>
            <a:ext cx="81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204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2018</a:t>
            </a:r>
            <a:endParaRPr lang="es-AR" b="1" dirty="0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V4.0</a:t>
            </a:r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4796530" y="2348880"/>
            <a:ext cx="114362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580112" y="5890835"/>
            <a:ext cx="305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Total de tarifas registradas</a:t>
            </a:r>
            <a:endParaRPr lang="es-A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2" y="1988840"/>
            <a:ext cx="3835598" cy="467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48145"/>
            <a:ext cx="1341130" cy="397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204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2018</a:t>
            </a:r>
            <a:endParaRPr lang="es-AR" b="1" dirty="0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V4.0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" y="2725065"/>
            <a:ext cx="8514692" cy="164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204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2018</a:t>
            </a:r>
            <a:endParaRPr lang="es-AR" b="1" dirty="0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V4.0 INTEGRACION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22" y="1897787"/>
            <a:ext cx="4968552" cy="224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48" y="4228227"/>
            <a:ext cx="4965526" cy="22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7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204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2018</a:t>
            </a:r>
            <a:endParaRPr lang="es-AR" b="1" dirty="0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V4.0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58" y="2060848"/>
            <a:ext cx="60579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58" y="4365104"/>
            <a:ext cx="60864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9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PASAJERO TRANSPORTADO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672952"/>
            <a:ext cx="7484187" cy="49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6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PASAJERO TRANSPORTADO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4" y="1772816"/>
            <a:ext cx="7751371" cy="424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REPORTE DE COLECTIVOS MENSUAL CON VARIABLE METEOROLOGICA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4" y="1556792"/>
            <a:ext cx="8828412" cy="486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9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899592" y="332656"/>
            <a:ext cx="7128791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ACTrack</a:t>
            </a:r>
          </a:p>
        </p:txBody>
      </p:sp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76" y="1700808"/>
            <a:ext cx="3184821" cy="259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58" y="4685849"/>
            <a:ext cx="77048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Herramienta que se utiliza para controlar a través del archivo UD, el GPS de las Empresas de Transporte por cada turno / servicio con todos los puntos intermedios registrados por cada cambio de sección. (OFF-LINE)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035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64489" cy="55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422"/>
            <a:ext cx="1373021" cy="65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" y="188640"/>
            <a:ext cx="896528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9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4" name="3 CuadroTexto"/>
          <p:cNvSpPr txBox="1"/>
          <p:nvPr/>
        </p:nvSpPr>
        <p:spPr>
          <a:xfrm>
            <a:off x="683568" y="1412776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AR" sz="1200" dirty="0"/>
          </a:p>
          <a:p>
            <a:endParaRPr lang="es-AR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18440"/>
            <a:ext cx="1264651" cy="995258"/>
          </a:xfrm>
          <a:prstGeom prst="rect">
            <a:avLst/>
          </a:prstGeom>
        </p:spPr>
      </p:pic>
      <p:pic>
        <p:nvPicPr>
          <p:cNvPr id="7" name="Picture 2" descr="ISO -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65080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66" y="5704113"/>
            <a:ext cx="81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581150"/>
            <a:ext cx="66770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5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7" y="188640"/>
            <a:ext cx="89359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1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" y="188640"/>
            <a:ext cx="9111951" cy="63058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61883"/>
            <a:ext cx="9126761" cy="62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767798"/>
            <a:ext cx="161079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7279" y="801659"/>
            <a:ext cx="217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u="sng" dirty="0" smtClean="0"/>
              <a:t>INFORMES ACTrack:</a:t>
            </a:r>
            <a:endParaRPr lang="es-AR" b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86" y="1484784"/>
            <a:ext cx="3600971" cy="473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6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1987105" y="375047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NUEVA TMI IPOS396 </a:t>
            </a:r>
            <a:r>
              <a:rPr lang="es-AR" sz="3200" b="1" dirty="0" err="1" smtClean="0">
                <a:solidFill>
                  <a:schemeClr val="tx1"/>
                </a:solidFill>
              </a:rPr>
              <a:t>Actrans</a:t>
            </a:r>
            <a:endParaRPr lang="es-AR" sz="3200" b="1" dirty="0" smtClean="0">
              <a:solidFill>
                <a:schemeClr val="tx1"/>
              </a:solidFill>
            </a:endParaRPr>
          </a:p>
          <a:p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71" y="3361013"/>
            <a:ext cx="1823432" cy="124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5" y="1926095"/>
            <a:ext cx="2477685" cy="446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7228"/>
            <a:ext cx="1609950" cy="1267002"/>
          </a:xfrm>
          <a:prstGeom prst="rect">
            <a:avLst/>
          </a:prstGeom>
        </p:spPr>
      </p:pic>
      <p:sp>
        <p:nvSpPr>
          <p:cNvPr id="14" name="10 CuadroTexto"/>
          <p:cNvSpPr txBox="1"/>
          <p:nvPr/>
        </p:nvSpPr>
        <p:spPr>
          <a:xfrm>
            <a:off x="5075412" y="1632012"/>
            <a:ext cx="3855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Equipo de sexta Generación.</a:t>
            </a:r>
          </a:p>
          <a:p>
            <a:r>
              <a:rPr lang="es-AR" dirty="0" smtClean="0"/>
              <a:t>      (</a:t>
            </a:r>
            <a:r>
              <a:rPr lang="es-AR" dirty="0" err="1" smtClean="0"/>
              <a:t>gps</a:t>
            </a:r>
            <a:r>
              <a:rPr lang="es-AR" dirty="0" smtClean="0"/>
              <a:t>-</a:t>
            </a:r>
            <a:r>
              <a:rPr lang="es-AR" dirty="0" err="1" smtClean="0"/>
              <a:t>gprs</a:t>
            </a:r>
            <a:r>
              <a:rPr lang="es-AR" dirty="0" smtClean="0"/>
              <a:t>-</a:t>
            </a:r>
            <a:r>
              <a:rPr lang="es-AR" dirty="0" err="1" smtClean="0"/>
              <a:t>printer</a:t>
            </a:r>
            <a:r>
              <a:rPr lang="es-AR" dirty="0" smtClean="0"/>
              <a:t>-modem-alta </a:t>
            </a:r>
            <a:r>
              <a:rPr lang="es-AR" dirty="0" err="1" smtClean="0"/>
              <a:t>cap</a:t>
            </a:r>
            <a:r>
              <a:rPr lang="es-AR" dirty="0" smtClean="0"/>
              <a:t>    </a:t>
            </a:r>
          </a:p>
          <a:p>
            <a:r>
              <a:rPr lang="es-AR" dirty="0" smtClean="0"/>
              <a:t>      de memoria- lector TI-</a:t>
            </a:r>
            <a:r>
              <a:rPr lang="es-AR" dirty="0" err="1" smtClean="0"/>
              <a:t>Camara</a:t>
            </a:r>
            <a:r>
              <a:rPr lang="es-AR" dirty="0" smtClean="0"/>
              <a:t>-  </a:t>
            </a:r>
          </a:p>
          <a:p>
            <a:r>
              <a:rPr lang="es-AR" dirty="0" smtClean="0"/>
              <a:t>      lector QR- Sistema de Audio </a:t>
            </a:r>
            <a:r>
              <a:rPr lang="es-AR" dirty="0" err="1" smtClean="0"/>
              <a:t>etc</a:t>
            </a:r>
            <a:r>
              <a:rPr lang="es-AR" dirty="0" smtClean="0"/>
              <a:t>)</a:t>
            </a:r>
            <a:endParaRPr lang="es-AR" dirty="0"/>
          </a:p>
        </p:txBody>
      </p:sp>
      <p:sp>
        <p:nvSpPr>
          <p:cNvPr id="15" name="10 CuadroTexto"/>
          <p:cNvSpPr txBox="1"/>
          <p:nvPr/>
        </p:nvSpPr>
        <p:spPr>
          <a:xfrm>
            <a:off x="5073763" y="2844758"/>
            <a:ext cx="385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Único Dispositivo que lee ultimas tres TRX.</a:t>
            </a:r>
            <a:endParaRPr lang="es-AR" dirty="0"/>
          </a:p>
        </p:txBody>
      </p:sp>
      <p:sp>
        <p:nvSpPr>
          <p:cNvPr id="16" name="10 CuadroTexto"/>
          <p:cNvSpPr txBox="1"/>
          <p:nvPr/>
        </p:nvSpPr>
        <p:spPr>
          <a:xfrm>
            <a:off x="5099726" y="3466553"/>
            <a:ext cx="383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Único Dispositivo que lee mas de 600 cód. de atributos incluso SUBE NACIONAL.</a:t>
            </a:r>
            <a:endParaRPr lang="es-AR" dirty="0"/>
          </a:p>
        </p:txBody>
      </p:sp>
      <p:sp>
        <p:nvSpPr>
          <p:cNvPr id="17" name="10 CuadroTexto"/>
          <p:cNvSpPr txBox="1"/>
          <p:nvPr/>
        </p:nvSpPr>
        <p:spPr>
          <a:xfrm>
            <a:off x="5099726" y="4453153"/>
            <a:ext cx="383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Primer dispositivo que trabaja con librerías de NSSA. </a:t>
            </a:r>
            <a:r>
              <a:rPr lang="es-AR" dirty="0" err="1" smtClean="0"/>
              <a:t>Soft</a:t>
            </a:r>
            <a:r>
              <a:rPr lang="es-AR" dirty="0" smtClean="0"/>
              <a:t> Auditor copyright </a:t>
            </a:r>
            <a:r>
              <a:rPr lang="es-AR" dirty="0" err="1" smtClean="0"/>
              <a:t>Actrans</a:t>
            </a:r>
            <a:endParaRPr lang="es-AR" dirty="0"/>
          </a:p>
        </p:txBody>
      </p:sp>
      <p:sp>
        <p:nvSpPr>
          <p:cNvPr id="18" name="10 CuadroTexto"/>
          <p:cNvSpPr txBox="1"/>
          <p:nvPr/>
        </p:nvSpPr>
        <p:spPr>
          <a:xfrm>
            <a:off x="5111882" y="5461312"/>
            <a:ext cx="381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err="1" smtClean="0"/>
              <a:t>Dipositivo</a:t>
            </a:r>
            <a:r>
              <a:rPr lang="es-AR" dirty="0" smtClean="0"/>
              <a:t>  homologado por NSSA TMI-TAS-?</a:t>
            </a:r>
            <a:endParaRPr lang="es-AR" dirty="0"/>
          </a:p>
        </p:txBody>
      </p:sp>
      <p:sp>
        <p:nvSpPr>
          <p:cNvPr id="19" name="10 CuadroTexto"/>
          <p:cNvSpPr txBox="1"/>
          <p:nvPr/>
        </p:nvSpPr>
        <p:spPr>
          <a:xfrm>
            <a:off x="5099726" y="6102656"/>
            <a:ext cx="383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Desarrollo de </a:t>
            </a:r>
            <a:r>
              <a:rPr lang="es-AR" dirty="0" err="1" smtClean="0"/>
              <a:t>Soft</a:t>
            </a:r>
            <a:r>
              <a:rPr lang="es-AR" dirty="0" smtClean="0"/>
              <a:t> 100 x 100 compatible con VX680</a:t>
            </a:r>
            <a:endParaRPr lang="es-AR" dirty="0"/>
          </a:p>
        </p:txBody>
      </p:sp>
      <p:sp>
        <p:nvSpPr>
          <p:cNvPr id="21" name="10 CuadroTexto"/>
          <p:cNvSpPr txBox="1"/>
          <p:nvPr/>
        </p:nvSpPr>
        <p:spPr>
          <a:xfrm>
            <a:off x="2446197" y="4922704"/>
            <a:ext cx="3603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CAPAC. USO Ipos396</a:t>
            </a:r>
          </a:p>
          <a:p>
            <a:r>
              <a:rPr lang="es-AR" dirty="0" smtClean="0"/>
              <a:t>      En prestación </a:t>
            </a:r>
            <a:r>
              <a:rPr lang="es-AR" sz="3200" b="1" dirty="0" smtClean="0">
                <a:solidFill>
                  <a:srgbClr val="00B050"/>
                </a:solidFill>
              </a:rPr>
              <a:t>15 %</a:t>
            </a:r>
            <a:endParaRPr lang="es-AR" sz="32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92" y="2129714"/>
            <a:ext cx="24955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7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1987105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64785"/>
            <a:ext cx="1823432" cy="124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477685" cy="446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959213" y="161858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SIN ATRIBUTO SOCIAL</a:t>
            </a:r>
            <a:endParaRPr lang="es-A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48880"/>
            <a:ext cx="25717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92" y="3359755"/>
            <a:ext cx="1969986" cy="13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69266"/>
            <a:ext cx="2488595" cy="463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959213" y="161858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SIN ATRIBUTO SOCIAL</a:t>
            </a:r>
            <a:endParaRPr lang="es-A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590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92" y="3359755"/>
            <a:ext cx="1969986" cy="13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959213" y="161858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CON ATRIBUTO SOCIAL</a:t>
            </a:r>
            <a:endParaRPr lang="es-A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7913"/>
            <a:ext cx="2665117" cy="455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01253"/>
            <a:ext cx="26289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Rectángulo"/>
          <p:cNvSpPr/>
          <p:nvPr/>
        </p:nvSpPr>
        <p:spPr>
          <a:xfrm>
            <a:off x="3491880" y="2924944"/>
            <a:ext cx="520804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b="1" dirty="0" smtClean="0"/>
              <a:t>CODIGO 830- </a:t>
            </a:r>
            <a:r>
              <a:rPr lang="es-AR" b="1" dirty="0"/>
              <a:t>Nivel inicial y Primario de </a:t>
            </a:r>
            <a:r>
              <a:rPr lang="es-AR" b="1" dirty="0" smtClean="0"/>
              <a:t>CABA:</a:t>
            </a:r>
            <a:r>
              <a:rPr lang="es-AR" dirty="0"/>
              <a:t> </a:t>
            </a:r>
          </a:p>
          <a:p>
            <a:pPr>
              <a:lnSpc>
                <a:spcPct val="150000"/>
              </a:lnSpc>
            </a:pPr>
            <a:r>
              <a:rPr lang="es-AR" dirty="0"/>
              <a:t>Con un máximo de 4 viajes por día y 50 viajes por mes con un descuento en </a:t>
            </a:r>
            <a:r>
              <a:rPr lang="es-AR" dirty="0" smtClean="0"/>
              <a:t>Colectivos </a:t>
            </a:r>
            <a:r>
              <a:rPr lang="es-AR" dirty="0"/>
              <a:t>por monto fijo equivalente a DIEZ CENTAVOS ($ 0,10) de Lunes a Viernes de 05:00 a 23:59 horas.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2771800" y="3429000"/>
            <a:ext cx="560211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771800" y="1618581"/>
            <a:ext cx="398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CON ATRIBUTO ESTUDIANTIL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" y="2420888"/>
            <a:ext cx="2428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3419872" y="3041520"/>
            <a:ext cx="50405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b="1" dirty="0" smtClean="0"/>
              <a:t>CODIGO 831- </a:t>
            </a:r>
            <a:r>
              <a:rPr lang="es-AR" b="1" dirty="0"/>
              <a:t>Nivel Secundario de </a:t>
            </a:r>
            <a:r>
              <a:rPr lang="es-AR" b="1" dirty="0" smtClean="0"/>
              <a:t>CABA:</a:t>
            </a:r>
            <a:r>
              <a:rPr lang="es-AR" dirty="0"/>
              <a:t>  </a:t>
            </a:r>
          </a:p>
          <a:p>
            <a:pPr>
              <a:lnSpc>
                <a:spcPct val="150000"/>
              </a:lnSpc>
            </a:pPr>
            <a:r>
              <a:rPr lang="es-AR" dirty="0"/>
              <a:t>Con un máximo de 4 viajes por día y 50 viajes por mes con un descuento en </a:t>
            </a:r>
            <a:r>
              <a:rPr lang="es-AR" dirty="0" smtClean="0"/>
              <a:t>colectivos </a:t>
            </a:r>
            <a:r>
              <a:rPr lang="es-AR" dirty="0"/>
              <a:t>por monto fijo equivalente a CINCUENTA CENTAVOS ($ 0,50) de Lunes a Viernes de 05:00 a 23:59 horas.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2771800" y="3501008"/>
            <a:ext cx="5040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71800" y="1618581"/>
            <a:ext cx="398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CON ATRIBUTO ESTUDIANTIL</a:t>
            </a:r>
            <a:endParaRPr lang="es-A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4" y="2492896"/>
            <a:ext cx="24193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267744" y="347228"/>
            <a:ext cx="4464496" cy="489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Contenido de la presentación</a:t>
            </a:r>
            <a:endParaRPr lang="es-AR" sz="3200" b="1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69604" y="1340768"/>
            <a:ext cx="50765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sz="1500" dirty="0" smtClean="0"/>
          </a:p>
          <a:p>
            <a:endParaRPr lang="es-AR" sz="1500" dirty="0"/>
          </a:p>
          <a:p>
            <a:endParaRPr lang="es-AR" sz="1500" dirty="0" smtClean="0"/>
          </a:p>
          <a:p>
            <a:endParaRPr lang="es-AR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 smtClean="0"/>
          </a:p>
          <a:p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7228"/>
            <a:ext cx="1609950" cy="126700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228394" y="1124744"/>
            <a:ext cx="54006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Preguntas en tiempo real 1544739413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INFORME ELIV$ Evolución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Upgrade Informe ELIV$ v4.0 – formato 2018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Actrack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Upgrade Actrack 3.0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De Donde vienen – a donde van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TMI Ipos 396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Comparación VX680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Upgrade v1.10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/>
              <a:t>Futuros </a:t>
            </a:r>
            <a:r>
              <a:rPr lang="es-AR" sz="1600" dirty="0" smtClean="0"/>
              <a:t>Proyectos</a:t>
            </a:r>
            <a:endParaRPr lang="es-A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Actualización de VX680 a v1.10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Iso 9001 – 2015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Iso 27001 – 2015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 smtClean="0"/>
              <a:t>ACTrans en las redes sociales</a:t>
            </a:r>
          </a:p>
          <a:p>
            <a:endParaRPr lang="es-A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26912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Rectángulo"/>
          <p:cNvSpPr/>
          <p:nvPr/>
        </p:nvSpPr>
        <p:spPr>
          <a:xfrm>
            <a:off x="3779912" y="3068960"/>
            <a:ext cx="520804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b="1" dirty="0" smtClean="0"/>
              <a:t>CODIGO 832- </a:t>
            </a:r>
            <a:r>
              <a:rPr lang="es-AR" b="1" dirty="0"/>
              <a:t>Nivel secundario de Provincia </a:t>
            </a:r>
            <a:r>
              <a:rPr lang="es-AR" b="1" dirty="0" err="1" smtClean="0"/>
              <a:t>Bs.As</a:t>
            </a:r>
            <a:r>
              <a:rPr lang="es-AR" b="1" dirty="0" smtClean="0"/>
              <a:t>:</a:t>
            </a:r>
            <a:r>
              <a:rPr lang="es-AR" dirty="0"/>
              <a:t> </a:t>
            </a:r>
          </a:p>
          <a:p>
            <a:pPr>
              <a:lnSpc>
                <a:spcPct val="150000"/>
              </a:lnSpc>
            </a:pPr>
            <a:r>
              <a:rPr lang="es-AR" dirty="0"/>
              <a:t>Con un máximo de 4 viajes por día y 50 viajes por mes con un descuento en </a:t>
            </a:r>
            <a:r>
              <a:rPr lang="es-AR" dirty="0" smtClean="0"/>
              <a:t>Colectivos </a:t>
            </a:r>
            <a:r>
              <a:rPr lang="es-AR" dirty="0"/>
              <a:t>por monto fijo equivalente a CINCUENTA CENTAVOS ($ 0,50) de Lunes a Viernes de 05:00 a 23:59 horas.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2987824" y="3573016"/>
            <a:ext cx="64807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71800" y="1618581"/>
            <a:ext cx="398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CON ATRIBUTO ESTUDIANTIL</a:t>
            </a:r>
            <a:endParaRPr lang="es-A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6" y="2636912"/>
            <a:ext cx="25717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3635896" y="2636912"/>
            <a:ext cx="51845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b="1" dirty="0" smtClean="0"/>
              <a:t>CODIGO 833- </a:t>
            </a:r>
            <a:r>
              <a:rPr lang="es-AR" b="1" dirty="0"/>
              <a:t>Nivel primario de Provincia de </a:t>
            </a:r>
            <a:r>
              <a:rPr lang="es-AR" b="1" dirty="0" err="1" smtClean="0"/>
              <a:t>Bs.As</a:t>
            </a:r>
            <a:r>
              <a:rPr lang="es-AR" b="1" dirty="0"/>
              <a:t>:</a:t>
            </a:r>
            <a:endParaRPr lang="es-AR" dirty="0"/>
          </a:p>
          <a:p>
            <a:pPr>
              <a:lnSpc>
                <a:spcPct val="150000"/>
              </a:lnSpc>
            </a:pPr>
            <a:r>
              <a:rPr lang="es-AR" dirty="0"/>
              <a:t>Con un máximo de 4 viajes por día y 50 viajes por mes con un descuento en  Buses por monto fijo equivalente a DIEZ CENTAVOS ($ 0,10) de Lunes a Viernes de 05:00 a 23:59 horas.</a:t>
            </a:r>
          </a:p>
          <a:p>
            <a:endParaRPr lang="es-AR" dirty="0"/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2974604" y="3068960"/>
            <a:ext cx="5040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4 Marcador de texto"/>
          <p:cNvSpPr txBox="1">
            <a:spLocks/>
          </p:cNvSpPr>
          <p:nvPr/>
        </p:nvSpPr>
        <p:spPr>
          <a:xfrm>
            <a:off x="1985199" y="404664"/>
            <a:ext cx="50405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 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r>
              <a:rPr lang="es-AR" sz="2600" b="1" dirty="0" smtClean="0">
                <a:solidFill>
                  <a:schemeClr val="tx1"/>
                </a:solidFill>
              </a:rPr>
              <a:t>(Terminales Móviles de Inspección)</a:t>
            </a:r>
            <a:endParaRPr lang="es-AR" sz="26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3568" y="5520382"/>
            <a:ext cx="8275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b="1" dirty="0">
                <a:solidFill>
                  <a:srgbClr val="FF0000"/>
                </a:solidFill>
              </a:rPr>
              <a:t>Los 4 Atributos tienen configurado un Passback de 5 minutos y </a:t>
            </a:r>
            <a:r>
              <a:rPr lang="es-AR" sz="1500" b="1" dirty="0" smtClean="0">
                <a:solidFill>
                  <a:srgbClr val="FF0000"/>
                </a:solidFill>
              </a:rPr>
              <a:t>cuando </a:t>
            </a:r>
            <a:r>
              <a:rPr lang="es-AR" sz="1500" b="1" dirty="0">
                <a:solidFill>
                  <a:srgbClr val="FF0000"/>
                </a:solidFill>
              </a:rPr>
              <a:t>se encuentren fuera del horario correspondiente al beneficio, o haya agotado el límite de viajes diarios o mensuales, utilizarán el PURSE para cobrar como usuario normal heredando las reglas vigentes, por ejemplo: negativo hasta el límite definido.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71800" y="1618581"/>
            <a:ext cx="398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TRX CON ATRIBUTO ESTUDIANTIL</a:t>
            </a:r>
            <a:endParaRPr lang="es-A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4" y="2114091"/>
            <a:ext cx="2476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755576" y="548680"/>
            <a:ext cx="792088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>
                <a:solidFill>
                  <a:schemeClr val="tx1"/>
                </a:solidFill>
              </a:rPr>
              <a:t> </a:t>
            </a:r>
            <a:r>
              <a:rPr lang="es-AR" sz="3200" b="1" dirty="0" smtClean="0">
                <a:solidFill>
                  <a:schemeClr val="tx1"/>
                </a:solidFill>
              </a:rPr>
              <a:t>                      SISTEMA DE DESCARGA TMI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endParaRPr lang="es-AR" sz="26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43608" y="4437112"/>
            <a:ext cx="7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dirty="0"/>
              <a:t>PROGRAMA DE DESCARGA PARA TMI </a:t>
            </a:r>
            <a:r>
              <a:rPr lang="es-ES_tradnl" dirty="0" smtClean="0"/>
              <a:t>DESARROLLADO POR ACtrans.  </a:t>
            </a:r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043608" y="54633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EL PROGRAMA SE ENCUENTRA INSTALADO EN  MAS DE 100 EMPRESAS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1096"/>
            <a:ext cx="6765338" cy="25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459414" y="548680"/>
            <a:ext cx="568863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SISTEMA DE DESCARGA TMI 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endParaRPr lang="es-AR" sz="2600" b="1" dirty="0">
              <a:solidFill>
                <a:schemeClr val="tx1"/>
              </a:solidFill>
            </a:endParaRPr>
          </a:p>
        </p:txBody>
      </p:sp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42" y="1196752"/>
            <a:ext cx="593407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28803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192688" cy="4637382"/>
          </a:xfrm>
          <a:prstGeom prst="rect">
            <a:avLst/>
          </a:prstGeom>
        </p:spPr>
      </p:pic>
      <p:sp>
        <p:nvSpPr>
          <p:cNvPr id="7" name="4 Marcador de texto"/>
          <p:cNvSpPr txBox="1">
            <a:spLocks/>
          </p:cNvSpPr>
          <p:nvPr/>
        </p:nvSpPr>
        <p:spPr>
          <a:xfrm>
            <a:off x="2459414" y="548680"/>
            <a:ext cx="568863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SISTEMA DE DESCARGA TMI  </a:t>
            </a:r>
          </a:p>
          <a:p>
            <a:pPr algn="l"/>
            <a:r>
              <a:rPr lang="es-AR" sz="3200" b="1" dirty="0" smtClean="0">
                <a:solidFill>
                  <a:schemeClr val="tx1"/>
                </a:solidFill>
              </a:rPr>
              <a:t>  </a:t>
            </a:r>
            <a:endParaRPr lang="es-AR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584937" y="332656"/>
            <a:ext cx="3974125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TMI VERIFONE VX 680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24337" y="1556792"/>
            <a:ext cx="667757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Ya se encuentra homologada la </a:t>
            </a:r>
            <a:r>
              <a:rPr lang="es-AR" b="1" dirty="0" smtClean="0"/>
              <a:t>versión 1.10 </a:t>
            </a:r>
            <a:r>
              <a:rPr lang="es-AR" dirty="0" smtClean="0"/>
              <a:t>para control de pasaje en Terminales Móviles. El </a:t>
            </a:r>
            <a:r>
              <a:rPr lang="es-AR" dirty="0" err="1" smtClean="0"/>
              <a:t>upgrade</a:t>
            </a:r>
            <a:r>
              <a:rPr lang="es-AR" dirty="0" smtClean="0"/>
              <a:t> incorpora el código de atributo social.</a:t>
            </a:r>
          </a:p>
          <a:p>
            <a:pPr>
              <a:lnSpc>
                <a:spcPct val="150000"/>
              </a:lnSpc>
            </a:pPr>
            <a:endParaRPr lang="es-A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ACTrans llevará a cabo la actualización en forma remota de los equipos VX680, en poder de las Empresas de Transporte, coordinando con la persona encargada de los mismos, el día y horario a realizar el proceso. </a:t>
            </a:r>
          </a:p>
          <a:p>
            <a:pPr>
              <a:lnSpc>
                <a:spcPct val="150000"/>
              </a:lnSpc>
            </a:pPr>
            <a:endParaRPr lang="es-A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Para ello las Empresas deberán disponibilizar una PC y tener descargado el programa TeamViewer.</a:t>
            </a: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877144" cy="18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5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584937" y="332656"/>
            <a:ext cx="3974125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TMI IPOS 396</a:t>
            </a:r>
          </a:p>
        </p:txBody>
      </p:sp>
      <p:pic>
        <p:nvPicPr>
          <p:cNvPr id="4098" name="Imagen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067723" cy="249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787729" y="4465659"/>
            <a:ext cx="87849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ADQUISICION DE 700 EQUIPOS PARA DIFERENTES FUNCIONALIDADES:</a:t>
            </a:r>
          </a:p>
          <a:p>
            <a:endParaRPr lang="es-AR" dirty="0" smtClean="0"/>
          </a:p>
          <a:p>
            <a:r>
              <a:rPr lang="es-AR" dirty="0"/>
              <a:t>	</a:t>
            </a:r>
            <a:endParaRPr lang="es-AR" sz="1600" dirty="0" smtClean="0"/>
          </a:p>
          <a:p>
            <a:r>
              <a:rPr lang="es-AR" sz="1600" dirty="0"/>
              <a:t>	</a:t>
            </a:r>
            <a:endParaRPr lang="es-AR" sz="1600" dirty="0" smtClean="0"/>
          </a:p>
          <a:p>
            <a:r>
              <a:rPr lang="es-AR" sz="1600" dirty="0" smtClean="0"/>
              <a:t> 	</a:t>
            </a:r>
            <a:endParaRPr lang="es-AR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552969" y="4936603"/>
            <a:ext cx="404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- CONTROL DE PASAJE – EN EJECUCION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24949" y="5410844"/>
            <a:ext cx="770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- TERMINAL DE ATRIBUTO SOCIAL (TAS) – EN PROCESO DE HOMOLOGACION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31640" y="5941163"/>
            <a:ext cx="7290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- TERMINAL DE COBRO EN TIERRA (TCT) – EN ANALISIS DE DESARROLLO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882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4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916832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dirty="0" smtClean="0"/>
              <a:t>FUTUROS PROYECTOS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24279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dirty="0" smtClean="0"/>
              <a:t>Dispositivos para Inspección y cobro en tierra</a:t>
            </a:r>
            <a:endParaRPr lang="es-A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85" y="4759408"/>
            <a:ext cx="685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07" y="4766228"/>
            <a:ext cx="8286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96" y="4845133"/>
            <a:ext cx="53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228"/>
            <a:ext cx="609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12" y="4804328"/>
            <a:ext cx="5524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4820269"/>
            <a:ext cx="504055" cy="8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56" y="1947350"/>
            <a:ext cx="942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33" y="3118925"/>
            <a:ext cx="847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49" y="3766625"/>
            <a:ext cx="895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12" y="3795200"/>
            <a:ext cx="8572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76" y="3890450"/>
            <a:ext cx="8858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60" y="1737800"/>
            <a:ext cx="933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35" y="5945088"/>
            <a:ext cx="12573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19" y="5897463"/>
            <a:ext cx="11620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36" y="5886487"/>
            <a:ext cx="942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33" y="5886487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23" y="5953162"/>
            <a:ext cx="1190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88" y="5987950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7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584937" y="332656"/>
            <a:ext cx="3974125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TMI IPOS 396</a:t>
            </a:r>
          </a:p>
        </p:txBody>
      </p:sp>
      <p:pic>
        <p:nvPicPr>
          <p:cNvPr id="4098" name="Imagen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27" y="1973247"/>
            <a:ext cx="297771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0 CuadroTexto"/>
          <p:cNvSpPr txBox="1"/>
          <p:nvPr/>
        </p:nvSpPr>
        <p:spPr>
          <a:xfrm>
            <a:off x="1475656" y="1272733"/>
            <a:ext cx="597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/>
              <a:t>Otros  desarrollos a Aprobar  para IPOS 396.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86950" y="4572272"/>
            <a:ext cx="370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TCT: Terminal de cobro en tierra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82848" y="37890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TAS: Terminal Auto asistida</a:t>
            </a:r>
            <a:endParaRPr lang="es-A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353354" y="437333"/>
            <a:ext cx="8676455" cy="654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 smtClean="0">
                <a:solidFill>
                  <a:schemeClr val="tx1"/>
                </a:solidFill>
              </a:rPr>
              <a:t>UPGRADE - INFORMES PARA EMPRESAS DE TRANSPORTE: ELIV$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14771" y="1556792"/>
            <a:ext cx="27013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500" b="1" dirty="0" smtClean="0"/>
              <a:t>DEFINICION ELIV$:</a:t>
            </a:r>
            <a:endParaRPr lang="es-AR" sz="25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467445" y="2132856"/>
            <a:ext cx="24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/>
              <a:t>E</a:t>
            </a:r>
            <a:r>
              <a:rPr lang="es-AR" dirty="0" smtClean="0"/>
              <a:t>NTIDAD</a:t>
            </a:r>
          </a:p>
          <a:p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/>
              <a:t>L</a:t>
            </a:r>
            <a:r>
              <a:rPr lang="es-AR" dirty="0" smtClean="0"/>
              <a:t>INEA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/>
              <a:t>I</a:t>
            </a:r>
            <a:r>
              <a:rPr lang="es-AR" dirty="0" smtClean="0"/>
              <a:t>NTERNO</a:t>
            </a:r>
          </a:p>
          <a:p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/>
              <a:t>V</a:t>
            </a:r>
            <a:r>
              <a:rPr lang="es-AR" dirty="0" smtClean="0"/>
              <a:t>ALIDADOR</a:t>
            </a:r>
          </a:p>
          <a:p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 smtClean="0"/>
              <a:t>$</a:t>
            </a:r>
            <a:r>
              <a:rPr lang="es-AR" b="1" dirty="0" smtClean="0"/>
              <a:t> </a:t>
            </a:r>
            <a:r>
              <a:rPr lang="es-AR" dirty="0" smtClean="0"/>
              <a:t>RECAUDACION</a:t>
            </a:r>
            <a:endParaRPr lang="es-AR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719572" y="544522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El informe ELIV$ se confecciona de manera diaria, se toma como referencia los archivos Puente que envía Nación Servicios y se disponibiliza en la web de ACTrans para que cada usuario pueda descargarlo.-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393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/>
          <a:stretch/>
        </p:blipFill>
        <p:spPr>
          <a:xfrm>
            <a:off x="1187624" y="1988840"/>
            <a:ext cx="6408712" cy="42926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3 Marcador de texto"/>
          <p:cNvSpPr txBox="1">
            <a:spLocks/>
          </p:cNvSpPr>
          <p:nvPr/>
        </p:nvSpPr>
        <p:spPr>
          <a:xfrm>
            <a:off x="1439652" y="620688"/>
            <a:ext cx="59046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>
                <a:solidFill>
                  <a:schemeClr val="bg1"/>
                </a:solidFill>
              </a:rPr>
              <a:t>Los constantes congestionamientos en los puntos de gran confluencia de pasajeros, hace que se requiera una solución inmediata y de eficiente instrumentación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2" y="0"/>
            <a:ext cx="8845675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98" y="1988840"/>
            <a:ext cx="3723996" cy="2631623"/>
          </a:xfrm>
          <a:prstGeom prst="rect">
            <a:avLst/>
          </a:prstGeom>
        </p:spPr>
      </p:pic>
      <p:sp>
        <p:nvSpPr>
          <p:cNvPr id="5" name="3 Marcador de texto"/>
          <p:cNvSpPr txBox="1">
            <a:spLocks/>
          </p:cNvSpPr>
          <p:nvPr/>
        </p:nvSpPr>
        <p:spPr>
          <a:xfrm>
            <a:off x="1723173" y="147727"/>
            <a:ext cx="544111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b="1" dirty="0" smtClean="0">
                <a:solidFill>
                  <a:schemeClr val="bg1"/>
                </a:solidFill>
              </a:rPr>
              <a:t>Una solución inmediata al problema es la instrumentación de un modo de cobro en tierra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5782"/>
            <a:ext cx="2927538" cy="17281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85" y="4139049"/>
            <a:ext cx="3331795" cy="23762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9878"/>
            <a:ext cx="1600510" cy="3338341"/>
          </a:xfrm>
          <a:prstGeom prst="rect">
            <a:avLst/>
          </a:prstGeom>
        </p:spPr>
      </p:pic>
      <p:sp>
        <p:nvSpPr>
          <p:cNvPr id="5" name="3 Marcador de texto"/>
          <p:cNvSpPr txBox="1">
            <a:spLocks/>
          </p:cNvSpPr>
          <p:nvPr/>
        </p:nvSpPr>
        <p:spPr>
          <a:xfrm>
            <a:off x="1691680" y="548680"/>
            <a:ext cx="5441115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dirty="0" smtClean="0">
                <a:solidFill>
                  <a:schemeClr val="bg1"/>
                </a:solidFill>
              </a:rPr>
              <a:t>Mediante este modo el usuario abona el pasaje en la parada y asciende al coche con un ticket comprobante de pago en tierra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40" y="1168994"/>
            <a:ext cx="4752528" cy="3358453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82" y="1556792"/>
            <a:ext cx="1086560" cy="627101"/>
          </a:xfrm>
          <a:prstGeom prst="rect">
            <a:avLst/>
          </a:prstGeom>
        </p:spPr>
      </p:pic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1723173" y="404664"/>
            <a:ext cx="5441115" cy="864096"/>
          </a:xfrm>
        </p:spPr>
        <p:txBody>
          <a:bodyPr/>
          <a:lstStyle/>
          <a:p>
            <a:r>
              <a:rPr lang="es-AR" dirty="0" smtClean="0">
                <a:solidFill>
                  <a:schemeClr val="tx1"/>
                </a:solidFill>
              </a:rPr>
              <a:t>El Inspector realiza la descarga de las transacciones en la Empresa de Transporte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59" y="1916832"/>
            <a:ext cx="1646262" cy="1635907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04" y="5255485"/>
            <a:ext cx="1747417" cy="98220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50" y="4635292"/>
            <a:ext cx="1724171" cy="44301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647592"/>
            <a:ext cx="1801868" cy="1934563"/>
          </a:xfrm>
          <a:prstGeom prst="rect">
            <a:avLst/>
          </a:prstGeom>
        </p:spPr>
      </p:pic>
      <p:sp>
        <p:nvSpPr>
          <p:cNvPr id="16" name="3 Marcador de texto"/>
          <p:cNvSpPr txBox="1">
            <a:spLocks/>
          </p:cNvSpPr>
          <p:nvPr/>
        </p:nvSpPr>
        <p:spPr>
          <a:xfrm>
            <a:off x="452835" y="3541007"/>
            <a:ext cx="4407197" cy="3508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>
                <a:solidFill>
                  <a:schemeClr val="tx1"/>
                </a:solidFill>
              </a:rPr>
              <a:t>NSSA recibe las transacciones de la ET</a:t>
            </a:r>
          </a:p>
        </p:txBody>
      </p:sp>
      <p:sp>
        <p:nvSpPr>
          <p:cNvPr id="17" name="3 Marcador de texto"/>
          <p:cNvSpPr txBox="1">
            <a:spLocks/>
          </p:cNvSpPr>
          <p:nvPr/>
        </p:nvSpPr>
        <p:spPr>
          <a:xfrm>
            <a:off x="3593340" y="5395713"/>
            <a:ext cx="3426932" cy="4095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dirty="0" smtClean="0">
                <a:solidFill>
                  <a:schemeClr val="tx1"/>
                </a:solidFill>
              </a:rPr>
              <a:t>NSSA paga las Transacciones </a:t>
            </a:r>
          </a:p>
        </p:txBody>
      </p:sp>
    </p:spTree>
    <p:extLst>
      <p:ext uri="{BB962C8B-B14F-4D97-AF65-F5344CB8AC3E}">
        <p14:creationId xmlns:p14="http://schemas.microsoft.com/office/powerpoint/2010/main" val="36005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texto"/>
          <p:cNvSpPr txBox="1">
            <a:spLocks/>
          </p:cNvSpPr>
          <p:nvPr/>
        </p:nvSpPr>
        <p:spPr>
          <a:xfrm>
            <a:off x="1691680" y="548680"/>
            <a:ext cx="544111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dirty="0" smtClean="0">
                <a:solidFill>
                  <a:schemeClr val="bg1"/>
                </a:solidFill>
              </a:rPr>
              <a:t>Empresas de Transporte han avanzado en soluciones para esta problemática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1766795" cy="314096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25270"/>
            <a:ext cx="1800200" cy="314096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21407"/>
            <a:ext cx="2088575" cy="314096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25270"/>
            <a:ext cx="2016224" cy="31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476672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NUEVOS PROYECTOS:</a:t>
            </a:r>
          </a:p>
          <a:p>
            <a:r>
              <a:rPr lang="es-AR" sz="2600" b="1" dirty="0" smtClean="0">
                <a:solidFill>
                  <a:schemeClr val="tx1"/>
                </a:solidFill>
              </a:rPr>
              <a:t>NUEVOS INFORMES CON INTEGRACION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747686" y="1694498"/>
            <a:ext cx="364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DE DONDE VIENEN – A DONDE VAN</a:t>
            </a:r>
            <a:endParaRPr lang="es-A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6896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58" y="5555679"/>
            <a:ext cx="1116479" cy="9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01" y="5471678"/>
            <a:ext cx="1116479" cy="9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2555776" y="3068960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2555776" y="4329671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2555776" y="5013176"/>
            <a:ext cx="10081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5508104" y="3068960"/>
            <a:ext cx="88821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508104" y="4329671"/>
            <a:ext cx="8882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5436096" y="4941168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9" y="4117890"/>
            <a:ext cx="1685588" cy="6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28" y="4085081"/>
            <a:ext cx="1685588" cy="6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95567" y="1780441"/>
            <a:ext cx="1072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82 %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0028" y="3392996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12 %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972324" y="4763792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06 %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015530" y="1764640"/>
            <a:ext cx="104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75 %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059991" y="3377195"/>
            <a:ext cx="984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15 %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992287" y="4747991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10 %</a:t>
            </a:r>
            <a:endParaRPr lang="es-AR" sz="4000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960294" y="266004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Linea 2002</a:t>
            </a:r>
            <a:endParaRPr lang="es-A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7" y="2356681"/>
            <a:ext cx="1866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90" y="2402396"/>
            <a:ext cx="1866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7" grpId="0"/>
      <p:bldP spid="21" grpId="0"/>
      <p:bldP spid="22" grpId="0"/>
      <p:bldP spid="23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476672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NUEVOS PROYECTOS:</a:t>
            </a:r>
          </a:p>
          <a:p>
            <a:r>
              <a:rPr lang="es-AR" sz="2600" b="1" dirty="0" smtClean="0">
                <a:solidFill>
                  <a:schemeClr val="tx1"/>
                </a:solidFill>
              </a:rPr>
              <a:t>APP: CONTROL EVOLUTIVO CON INTEGRACION</a:t>
            </a:r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11901"/>
            <a:ext cx="2736304" cy="4718503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44355"/>
            <a:ext cx="2592288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505503" y="1857218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FECHA DE INICIO: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4986" y="1831358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08 DE SEPTIEMBRE 2016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505503" y="240163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FINALIZACION: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674986" y="2402432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JULIO 2017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88880" y="2932663"/>
            <a:ext cx="260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ESTADO DEL PROYECTO: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703404" y="2932663"/>
            <a:ext cx="418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FINALIZADO – ACTrans SE ENCUENTRA CERTIFICADO EN ISO9001-2015 CALIDAD</a:t>
            </a:r>
            <a:endParaRPr lang="es-AR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894370" y="4261737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CARACTERISTICA DEL PROYECTO:   Asegurar la estandarización de todos los procesos enfocados hacia una mejora en la calidad.</a:t>
            </a:r>
            <a:endParaRPr lang="es-A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8" y="5669362"/>
            <a:ext cx="910162" cy="8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9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  <p:bldP spid="11" grpId="0"/>
      <p:bldP spid="12" grpId="0"/>
      <p:bldP spid="14" grpId="0"/>
      <p:bldP spid="1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8" y="5669362"/>
            <a:ext cx="910162" cy="8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03648" y="2276872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¿Qué es ISO 9001?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42492" y="2784410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La Norma </a:t>
            </a:r>
            <a:r>
              <a:rPr lang="es-ES" b="1" dirty="0"/>
              <a:t>ISO 9001</a:t>
            </a:r>
            <a:r>
              <a:rPr lang="es-ES" dirty="0"/>
              <a:t>:2015 es la base del Sistema de Gestión de la </a:t>
            </a:r>
            <a:r>
              <a:rPr lang="es-ES" b="1" dirty="0"/>
              <a:t>Calidad</a:t>
            </a:r>
            <a:r>
              <a:rPr lang="es-ES" dirty="0"/>
              <a:t> - SGC. Es una norma internacional que se centra en todos los elementos de la gestión de </a:t>
            </a:r>
            <a:r>
              <a:rPr lang="es-ES" dirty="0" smtClean="0"/>
              <a:t>la </a:t>
            </a:r>
            <a:r>
              <a:rPr lang="es-ES" b="1" dirty="0" smtClean="0"/>
              <a:t>calidad</a:t>
            </a:r>
            <a:r>
              <a:rPr lang="es-ES" dirty="0"/>
              <a:t> con los que una empresa debe contar para tener un sistema efectivo que le permita administrar y mejorar la </a:t>
            </a:r>
            <a:r>
              <a:rPr lang="es-ES" b="1" dirty="0"/>
              <a:t>calidad</a:t>
            </a:r>
            <a:r>
              <a:rPr lang="es-ES" dirty="0"/>
              <a:t> de sus productos o servicios.</a:t>
            </a:r>
            <a:endParaRPr lang="es-AR" dirty="0"/>
          </a:p>
        </p:txBody>
      </p:sp>
      <p:sp>
        <p:nvSpPr>
          <p:cNvPr id="11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</p:spTree>
    <p:extLst>
      <p:ext uri="{BB962C8B-B14F-4D97-AF65-F5344CB8AC3E}">
        <p14:creationId xmlns:p14="http://schemas.microsoft.com/office/powerpoint/2010/main" val="18330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353354" y="437333"/>
            <a:ext cx="8676455" cy="654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 smtClean="0">
                <a:solidFill>
                  <a:schemeClr val="tx1"/>
                </a:solidFill>
              </a:rPr>
              <a:t>UPGRADE - INFORMES PARA EMPRESAS DE TRANSPORTE: ELIV$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83568" y="1844824"/>
            <a:ext cx="6070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Para descargar el Informe ingresar a </a:t>
            </a:r>
            <a:r>
              <a:rPr lang="es-AR" dirty="0" smtClean="0">
                <a:hlinkClick r:id="rId3"/>
              </a:rPr>
              <a:t>www.actrans.com.ar</a:t>
            </a:r>
            <a:endParaRPr lang="es-A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Ingresar con usuario y contraseña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77890"/>
            <a:ext cx="3744416" cy="36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8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1505503" y="1857218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FECHA DE INICIO: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4986" y="183135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28 DE SEPTIEMBRE 2017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505503" y="240163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FINALIZACION: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88880" y="2932663"/>
            <a:ext cx="260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ESTADO DEL PROYECTO: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703404" y="2932663"/>
            <a:ext cx="3901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ACTrans SE ENCUENTRA EN PROCESO DE CERTIFICACION ISO 27001 SEGURIDAD DE LA INFORMACION</a:t>
            </a:r>
            <a:endParaRPr lang="es-AR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863587" y="4185267"/>
            <a:ext cx="74168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CARACTERISTICA DEL PROYECTO:   Asegurar la estandarización de todos los procesos enfocados hacia una mejora en la seguridad de la Información.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703404" y="235309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JULIO 2018</a:t>
            </a:r>
            <a:endParaRPr lang="es-A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35" y="5517232"/>
            <a:ext cx="1043924" cy="106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</p:spTree>
    <p:extLst>
      <p:ext uri="{BB962C8B-B14F-4D97-AF65-F5344CB8AC3E}">
        <p14:creationId xmlns:p14="http://schemas.microsoft.com/office/powerpoint/2010/main" val="129891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4" grpId="0"/>
      <p:bldP spid="15" grpId="0"/>
      <p:bldP spid="7" grpId="0"/>
      <p:bldP spid="16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8" y="5669362"/>
            <a:ext cx="910162" cy="8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03647" y="1988840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¿Qué es ISO 27001?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51620" y="2420888"/>
            <a:ext cx="7164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ISO 27001</a:t>
            </a:r>
            <a:r>
              <a:rPr lang="es-ES" dirty="0"/>
              <a:t> es una </a:t>
            </a:r>
            <a:r>
              <a:rPr lang="es-ES" b="1" dirty="0"/>
              <a:t>norma</a:t>
            </a:r>
            <a:r>
              <a:rPr lang="es-ES" dirty="0"/>
              <a:t> internacional que permite el aseguramiento, la confidencialidad e integridad de los datos y de la información, así como de los sistemas que la procesan. </a:t>
            </a:r>
            <a:endParaRPr lang="es-ES" dirty="0" smtClean="0"/>
          </a:p>
          <a:p>
            <a:pPr>
              <a:lnSpc>
                <a:spcPct val="150000"/>
              </a:lnSpc>
            </a:pPr>
            <a:endParaRPr lang="es-ES" dirty="0" smtClean="0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69776" y="4261738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FF0000"/>
                </a:solidFill>
              </a:rPr>
              <a:t>Tanto ISO 9001 como ISO 27001 forman un SISTEMA DE GESTION INTEGRADO (SGI) </a:t>
            </a:r>
          </a:p>
          <a:p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1458516"/>
            <a:ext cx="6311622" cy="52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</p:spTree>
    <p:extLst>
      <p:ext uri="{BB962C8B-B14F-4D97-AF65-F5344CB8AC3E}">
        <p14:creationId xmlns:p14="http://schemas.microsoft.com/office/powerpoint/2010/main" val="19247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8" y="5669362"/>
            <a:ext cx="910162" cy="8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19876" y="1669721"/>
            <a:ext cx="81726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En el marco del desarrollo de la implementación ISO9001 se llevaron a cabo a lo largo del 2017 diversas reuniones en forma de “</a:t>
            </a:r>
            <a:r>
              <a:rPr lang="es-AR" b="1" dirty="0" smtClean="0"/>
              <a:t>Desayunos de trabajo”</a:t>
            </a:r>
            <a:r>
              <a:rPr lang="es-AR" dirty="0" smtClean="0"/>
              <a:t> entre nuestros asociados y ACTrans. La finalidad de los mismos fue tratar diversas problemáticas por solución tecnológica, y poder presentarles diferentes herramientas que hemos desarrollado en el ultimo tiempo para ejercer una mejor trazabilidad y cuadratura del SUBE.-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Teniendo en cuenta esta experiencia positiva y enriquecedora, continuaremos desarrollando los desayunos de trabajo para el ciclo 2018.</a:t>
            </a:r>
            <a:endParaRPr lang="es-A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8" y="897563"/>
            <a:ext cx="630513" cy="66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</p:spTree>
    <p:extLst>
      <p:ext uri="{BB962C8B-B14F-4D97-AF65-F5344CB8AC3E}">
        <p14:creationId xmlns:p14="http://schemas.microsoft.com/office/powerpoint/2010/main" val="9246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1979712" y="40770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2" name="1 CuadroTexto"/>
          <p:cNvSpPr txBox="1"/>
          <p:nvPr/>
        </p:nvSpPr>
        <p:spPr>
          <a:xfrm>
            <a:off x="1925378" y="2483604"/>
            <a:ext cx="52932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2600" dirty="0" smtClean="0"/>
              <a:t>Encuesta de satisfacción ACTrans</a:t>
            </a:r>
            <a:endParaRPr lang="es-AR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17" y="3429000"/>
            <a:ext cx="2992363" cy="255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 Marcador de texto"/>
          <p:cNvSpPr txBox="1">
            <a:spLocks/>
          </p:cNvSpPr>
          <p:nvPr/>
        </p:nvSpPr>
        <p:spPr>
          <a:xfrm>
            <a:off x="2483767" y="764704"/>
            <a:ext cx="4176465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b="1" dirty="0" smtClean="0">
                <a:solidFill>
                  <a:schemeClr val="tx1"/>
                </a:solidFill>
              </a:rPr>
              <a:t>CERTIFICACION</a:t>
            </a:r>
          </a:p>
          <a:p>
            <a:r>
              <a:rPr lang="es-AR" sz="3200" b="1" dirty="0" smtClean="0">
                <a:solidFill>
                  <a:schemeClr val="tx1"/>
                </a:solidFill>
              </a:rPr>
              <a:t>ISO 9001 – 2015 &amp; 27001</a:t>
            </a:r>
          </a:p>
        </p:txBody>
      </p:sp>
    </p:spTree>
    <p:extLst>
      <p:ext uri="{BB962C8B-B14F-4D97-AF65-F5344CB8AC3E}">
        <p14:creationId xmlns:p14="http://schemas.microsoft.com/office/powerpoint/2010/main" val="26151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texto"/>
          <p:cNvSpPr txBox="1">
            <a:spLocks/>
          </p:cNvSpPr>
          <p:nvPr/>
        </p:nvSpPr>
        <p:spPr>
          <a:xfrm>
            <a:off x="2411759" y="457200"/>
            <a:ext cx="432048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ACTrans EN LAS REDES SOCIALES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0" y="1844824"/>
            <a:ext cx="620077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83568" y="1340768"/>
            <a:ext cx="133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FACEBOOK: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6829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texto"/>
          <p:cNvSpPr txBox="1">
            <a:spLocks/>
          </p:cNvSpPr>
          <p:nvPr/>
        </p:nvSpPr>
        <p:spPr>
          <a:xfrm>
            <a:off x="2411759" y="457200"/>
            <a:ext cx="432048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ACTrans EN LAS REDES SOCIALES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683568" y="13407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TWITER:</a:t>
            </a:r>
            <a:endParaRPr lang="es-AR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5803"/>
            <a:ext cx="5503763" cy="408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0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texto"/>
          <p:cNvSpPr txBox="1">
            <a:spLocks/>
          </p:cNvSpPr>
          <p:nvPr/>
        </p:nvSpPr>
        <p:spPr>
          <a:xfrm>
            <a:off x="2411759" y="457200"/>
            <a:ext cx="432048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ACTrans EN LAS REDES SOCIALES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683568" y="1340768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INSTAGRAM:</a:t>
            </a:r>
            <a:endParaRPr lang="es-A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20682"/>
            <a:ext cx="4752528" cy="469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6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4" name="3 CuadroTexto"/>
          <p:cNvSpPr txBox="1"/>
          <p:nvPr/>
        </p:nvSpPr>
        <p:spPr>
          <a:xfrm>
            <a:off x="683568" y="1412776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AR" sz="1200" dirty="0"/>
          </a:p>
          <a:p>
            <a:endParaRPr lang="es-AR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18440"/>
            <a:ext cx="1264651" cy="995258"/>
          </a:xfrm>
          <a:prstGeom prst="rect">
            <a:avLst/>
          </a:prstGeom>
        </p:spPr>
      </p:pic>
      <p:pic>
        <p:nvPicPr>
          <p:cNvPr id="7" name="Picture 2" descr="ISO -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65080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66" y="5704113"/>
            <a:ext cx="81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11" y="1566148"/>
            <a:ext cx="66675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353354" y="437333"/>
            <a:ext cx="8676455" cy="654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 smtClean="0">
                <a:solidFill>
                  <a:schemeClr val="tx1"/>
                </a:solidFill>
              </a:rPr>
              <a:t>UPGRADE - INFORMES PARA EMPRESAS DE TRANSPORTE: ELIV$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148151"/>
            <a:ext cx="7056784" cy="24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18" y="3692887"/>
            <a:ext cx="3861442" cy="27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5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9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V1.0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44807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14771" y="1556792"/>
            <a:ext cx="227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ELIV$ FORMATO 2015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4664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469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2016</a:t>
            </a:r>
            <a:endParaRPr lang="es-AR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7" y="2023289"/>
            <a:ext cx="8694406" cy="46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V2.0</a:t>
            </a:r>
          </a:p>
        </p:txBody>
      </p:sp>
    </p:spTree>
    <p:extLst>
      <p:ext uri="{BB962C8B-B14F-4D97-AF65-F5344CB8AC3E}">
        <p14:creationId xmlns:p14="http://schemas.microsoft.com/office/powerpoint/2010/main" val="261101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99592" y="15204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ELIV$ FORMATO 2017</a:t>
            </a:r>
            <a:endParaRPr lang="es-AR" b="1" dirty="0"/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353354" y="339326"/>
            <a:ext cx="8676455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600" b="1" dirty="0" smtClean="0">
                <a:solidFill>
                  <a:schemeClr val="tx1"/>
                </a:solidFill>
              </a:rPr>
              <a:t>UPGRADE - INFORMES PARA EMPRESAS DE TRANSPORTE: ELIV$ V3.0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61587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23678"/>
            <a:ext cx="16573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errar llave"/>
          <p:cNvSpPr/>
          <p:nvPr/>
        </p:nvSpPr>
        <p:spPr>
          <a:xfrm>
            <a:off x="4227433" y="3933056"/>
            <a:ext cx="464148" cy="25202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49012</TotalTime>
  <Words>1240</Words>
  <Application>Microsoft Office PowerPoint</Application>
  <PresentationFormat>Presentación en pantalla (4:3)</PresentationFormat>
  <Paragraphs>200</Paragraphs>
  <Slides>58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4" baseType="lpstr">
      <vt:lpstr>Arial</vt:lpstr>
      <vt:lpstr>Calibri</vt:lpstr>
      <vt:lpstr>Candara</vt:lpstr>
      <vt:lpstr>Symbol</vt:lpstr>
      <vt:lpstr>Wingdings</vt:lpstr>
      <vt:lpstr>Forma de onda</vt:lpstr>
      <vt:lpstr>A.C.Trans   ASOCIACION CIVIL DEL TRANSPORTE  COADMINISTRADOR Y AUDITOR DEL S.U.B.E  SISTEMA ÚNICO DE BOLETO  ELECTRONICO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Dispositivos para Inspección y cobro en tierra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ACTrans diariamente se llevan a cabo una serie de controles y</dc:title>
  <dc:creator>Rodrigo</dc:creator>
  <cp:lastModifiedBy>A.C.Trans</cp:lastModifiedBy>
  <cp:revision>548</cp:revision>
  <cp:lastPrinted>2018-04-10T16:46:29Z</cp:lastPrinted>
  <dcterms:created xsi:type="dcterms:W3CDTF">2015-03-20T13:42:12Z</dcterms:created>
  <dcterms:modified xsi:type="dcterms:W3CDTF">2018-04-25T15:34:13Z</dcterms:modified>
</cp:coreProperties>
</file>